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77" r:id="rId2"/>
  </p:sldMasterIdLst>
  <p:notesMasterIdLst>
    <p:notesMasterId r:id="rId12"/>
  </p:notesMasterIdLst>
  <p:sldIdLst>
    <p:sldId id="256" r:id="rId3"/>
    <p:sldId id="270" r:id="rId4"/>
    <p:sldId id="271" r:id="rId5"/>
    <p:sldId id="272" r:id="rId6"/>
    <p:sldId id="274" r:id="rId7"/>
    <p:sldId id="275" r:id="rId8"/>
    <p:sldId id="277" r:id="rId9"/>
    <p:sldId id="276" r:id="rId10"/>
    <p:sldId id="293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FF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747" autoAdjust="0"/>
  </p:normalViewPr>
  <p:slideViewPr>
    <p:cSldViewPr>
      <p:cViewPr varScale="1">
        <p:scale>
          <a:sx n="128" d="100"/>
          <a:sy n="128" d="100"/>
        </p:scale>
        <p:origin x="510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F3CB30-18DC-4E19-958C-168A7B34A4D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928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075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141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9149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20430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9418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0046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2580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9777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668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372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322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26315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5636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4037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7476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019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74767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1095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8489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23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871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6202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2560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4295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9816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64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7662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2907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1321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1220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2303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710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19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42446"/>
            <a:ext cx="11521280" cy="2207327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ÚP HL. M. PRAHY (METROPOLITNÍ PLÁN)</a:t>
            </a:r>
            <a:b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UDRŽITELNÝ ROZVOJ ÚZEMÍ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opakovanému veřejnému projednání</a:t>
            </a: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na klima</a:t>
            </a: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altLang="cs-CZ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616280" y="647700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Praha 19.11. a 26.11. 2025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26D7EA1-5F3E-8CC1-E34A-D66110D3EEAF}"/>
              </a:ext>
            </a:extLst>
          </p:cNvPr>
          <p:cNvSpPr txBox="1"/>
          <p:nvPr/>
        </p:nvSpPr>
        <p:spPr>
          <a:xfrm rot="10800000" flipV="1">
            <a:off x="335360" y="4235575"/>
            <a:ext cx="115932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cs-CZ" b="1" dirty="0">
                <a:latin typeface="+mj-lt"/>
              </a:rPr>
              <a:t>ATEM – Ateliér ekologických modelů, s.r.o.</a:t>
            </a:r>
          </a:p>
          <a:p>
            <a:pPr algn="ctr">
              <a:spcBef>
                <a:spcPts val="0"/>
              </a:spcBef>
            </a:pPr>
            <a:r>
              <a:rPr lang="cs-CZ" b="1" dirty="0">
                <a:latin typeface="+mj-lt"/>
              </a:rPr>
              <a:t>Roztylská 1860/1, 148 00 Praha 4</a:t>
            </a:r>
          </a:p>
          <a:p>
            <a:pPr algn="ctr"/>
            <a:endParaRPr lang="cs-CZ" b="1" dirty="0">
              <a:latin typeface="+mj-lt"/>
            </a:endParaRPr>
          </a:p>
          <a:p>
            <a:pPr algn="ctr"/>
            <a:r>
              <a:rPr lang="cs-CZ" sz="2200" dirty="0">
                <a:latin typeface="+mj-lt"/>
              </a:rPr>
              <a:t>ve sdružení firem </a:t>
            </a:r>
            <a:r>
              <a:rPr lang="cs-CZ" sz="2200" dirty="0" err="1">
                <a:latin typeface="+mj-lt"/>
              </a:rPr>
              <a:t>ATEA</a:t>
            </a:r>
            <a:r>
              <a:rPr lang="cs-CZ" sz="2200" dirty="0">
                <a:latin typeface="+mj-lt"/>
              </a:rPr>
              <a:t> – Společnost pro Metropolitní plán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1633346-46D2-2218-B1D4-F929997A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5" y="3270485"/>
            <a:ext cx="2051050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553C97E-259B-486A-2F65-D6C15D2F4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2" t="30050" r="35942" b="31100"/>
          <a:stretch>
            <a:fillRect/>
          </a:stretch>
        </p:blipFill>
        <p:spPr>
          <a:xfrm>
            <a:off x="6191374" y="1556792"/>
            <a:ext cx="6025306" cy="530800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Klimatické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poměry – současný stav, prognóza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Zdroje informací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staniční měření, rajonizace, mapování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Prognózní modely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projekt </a:t>
            </a:r>
            <a:r>
              <a:rPr lang="cs-CZ" altLang="cs-CZ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CzechAdapt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(AV ČR / </a:t>
            </a:r>
            <a:r>
              <a:rPr lang="cs-CZ" altLang="cs-CZ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CzechGlobe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)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a navazující projekty HMP (Analýza dopadů klimatické změny ad.)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Nejvýznamnější ukazatele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– </a:t>
            </a:r>
            <a:r>
              <a:rPr lang="cs-CZ" altLang="cs-CZ" sz="2000" u="sng" dirty="0">
                <a:solidFill>
                  <a:schemeClr val="tx1"/>
                </a:solidFill>
                <a:latin typeface="Arial" panose="020B0604020202020204" pitchFamily="34" charset="0"/>
              </a:rPr>
              <a:t>teplota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, srážky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Tepelný ostrov města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vyšší teploty v centru proti okolí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(průměr o 1,5 °C, v noci až o 7 °C) 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pic>
        <p:nvPicPr>
          <p:cNvPr id="1026" name="Obrázek 25">
            <a:extLst>
              <a:ext uri="{FF2B5EF4-FFF2-40B4-BE49-F238E27FC236}">
                <a16:creationId xmlns:a16="http://schemas.microsoft.com/office/drawing/2014/main" id="{C1C5F944-3B47-E3D0-5BA2-4FF3D402B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" r="4991" b="54358"/>
          <a:stretch>
            <a:fillRect/>
          </a:stretch>
        </p:blipFill>
        <p:spPr bwMode="auto">
          <a:xfrm>
            <a:off x="-24680" y="4154155"/>
            <a:ext cx="6624736" cy="273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7F8311-0B7C-A02F-4010-C2CB05BDF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D0924-E5C0-C1A3-F543-B6D879684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57DD726-F8C5-D703-C9B4-463B17CEA6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Klimatické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poměry – současný stav, prognóza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5A60998-C82B-CCAC-13E6-7FBFEC2C5D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Zvyšování teplot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ukazatele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3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průměrná roční teplota vzduchu, 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 err="1">
                <a:solidFill>
                  <a:schemeClr val="tx1"/>
                </a:solidFill>
                <a:latin typeface="Arial" panose="020B0604020202020204" pitchFamily="34" charset="0"/>
              </a:rPr>
              <a:t>prům</a:t>
            </a: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. a max. teplota nejteplejšího měsíce, 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tropické dny (max. &gt; 30 °C), </a:t>
            </a:r>
            <a:r>
              <a:rPr lang="cs-CZ" altLang="cs-CZ" dirty="0" err="1">
                <a:solidFill>
                  <a:schemeClr val="tx1"/>
                </a:solidFill>
                <a:latin typeface="Arial" panose="020B0604020202020204" pitchFamily="34" charset="0"/>
              </a:rPr>
              <a:t>tr</a:t>
            </a: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. noci (min. &gt; 20 °C), 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horké vlny (četnost, délka), 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biometeorologické indexy PET, UTCI 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</a:rPr>
              <a:t>atd.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Clr>
                <a:srgbClr val="0070C0"/>
              </a:buClr>
              <a:buSzPct val="100000"/>
              <a:buFontTx/>
              <a:buChar char="-"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0C8CE3-9E3E-08B7-880F-48DF4C568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" name="Obrázek 2">
            <a:extLst>
              <a:ext uri="{FF2B5EF4-FFF2-40B4-BE49-F238E27FC236}">
                <a16:creationId xmlns:a16="http://schemas.microsoft.com/office/drawing/2014/main" id="{3F26AC4A-7C00-3DA2-3D90-282A0FA87D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0"/>
          <a:stretch>
            <a:fillRect/>
          </a:stretch>
        </p:blipFill>
        <p:spPr bwMode="auto">
          <a:xfrm>
            <a:off x="5430592" y="692699"/>
            <a:ext cx="6761408" cy="619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39DCF9A7-003B-B934-A1BF-27F02221F598}"/>
              </a:ext>
            </a:extLst>
          </p:cNvPr>
          <p:cNvSpPr txBox="1">
            <a:spLocks noChangeArrowheads="1"/>
          </p:cNvSpPr>
          <p:nvPr/>
        </p:nvSpPr>
        <p:spPr>
          <a:xfrm>
            <a:off x="7970864" y="766060"/>
            <a:ext cx="1680864" cy="2334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Průměrná teplota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632F679B-ED6A-7017-9474-E03182635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688" y="3310595"/>
            <a:ext cx="5407944" cy="3668179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59EE2AC0-030B-13FD-5582-8C425A1CD9C6}"/>
              </a:ext>
            </a:extLst>
          </p:cNvPr>
          <p:cNvSpPr txBox="1">
            <a:spLocks noChangeArrowheads="1"/>
          </p:cNvSpPr>
          <p:nvPr/>
        </p:nvSpPr>
        <p:spPr>
          <a:xfrm>
            <a:off x="5642944" y="6559766"/>
            <a:ext cx="3168352" cy="29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Zdroje dat: </a:t>
            </a:r>
            <a:r>
              <a:rPr lang="cs-CZ" altLang="cs-CZ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CzechGlobe</a:t>
            </a:r>
            <a:r>
              <a:rPr lang="cs-CZ" altLang="cs-C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ČHMÚ, MHMP</a:t>
            </a:r>
          </a:p>
        </p:txBody>
      </p:sp>
    </p:spTree>
    <p:extLst>
      <p:ext uri="{BB962C8B-B14F-4D97-AF65-F5344CB8AC3E}">
        <p14:creationId xmlns:p14="http://schemas.microsoft.com/office/powerpoint/2010/main" val="1043746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09BAA-87E1-1F6E-DB2B-556EB4451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66465B-B70A-6F81-CD9D-35DB43007F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Zranitelnost území vůči teplotním extrémům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4A6931-6C26-C87E-CEE2-5B88D52820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2D4A5F-8F7F-732B-93FB-1BB600E2B8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1" t="5313" r="9277" b="6128"/>
          <a:stretch>
            <a:fillRect/>
          </a:stretch>
        </p:blipFill>
        <p:spPr bwMode="auto">
          <a:xfrm>
            <a:off x="2027548" y="598848"/>
            <a:ext cx="8136904" cy="625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4B1213E-B9A6-4AFE-2CBA-BC7ABB64EF69}"/>
              </a:ext>
            </a:extLst>
          </p:cNvPr>
          <p:cNvSpPr txBox="1">
            <a:spLocks noChangeArrowheads="1"/>
          </p:cNvSpPr>
          <p:nvPr/>
        </p:nvSpPr>
        <p:spPr>
          <a:xfrm>
            <a:off x="623392" y="6438776"/>
            <a:ext cx="1893216" cy="2919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</a:t>
            </a:r>
            <a:br>
              <a:rPr lang="cs-CZ" altLang="cs-C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CzechGlobe</a:t>
            </a:r>
            <a:r>
              <a:rPr lang="cs-CZ" altLang="cs-C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035151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6E851-65A2-F42F-5474-7A5322B6D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495DDE1-9D0F-2850-B8E0-0391D3A2EE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Vlivy územního plánování na klima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BBF152F-5C3C-0662-CE39-8A1586EFB5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Vlivy na klimatický systém 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(„globální“) – prostřednictvím emisí skleníkových plynů (CO</a:t>
            </a:r>
            <a:r>
              <a:rPr lang="cs-CZ" altLang="cs-CZ" sz="2000" baseline="-25000" dirty="0">
                <a:solidFill>
                  <a:schemeClr val="tx1"/>
                </a:solidFill>
                <a:latin typeface="Arial" panose="020B0604020202020204" pitchFamily="34" charset="0"/>
              </a:rPr>
              <a:t>2ekv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Vlivy na lokální klimatické poměry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(„mikroklima“)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1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Klimatický systém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bude MPP ovlivňovat z podstaty mírně až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zanedbatelně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Samotné uspořádání území nemá potenciál významně změnit celkovou produkci emisí CO</a:t>
            </a:r>
            <a:r>
              <a:rPr lang="cs-CZ" altLang="cs-CZ" sz="2000" baseline="-25000" dirty="0">
                <a:solidFill>
                  <a:schemeClr val="tx1"/>
                </a:solidFill>
                <a:latin typeface="Arial" panose="020B0604020202020204" pitchFamily="34" charset="0"/>
              </a:rPr>
              <a:t>2ekv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,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rozdíl v bilanci proti platnému ÚP činí cca 5,7 % celkových emisí města,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významnější vliv má Klimatický plán, který směřuje k dosažení nulových emisí v r. 2050.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MPP uspořádáním území a návrhem energetické infrastruktury vytváří předpoklady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pro naplnění cílů Klimatického plánu.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Lokální klimatické poměry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může územní plánování naopak ovlivnit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poměrně významně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MPP brání rozrůstání města do krajiny a preferuje rozvoj do již zastavěného území,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tzn. brání rozšiřování zranitelného území, ale v širším centru </a:t>
            </a:r>
            <a:r>
              <a:rPr lang="pl-PL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zvyšuje nároky</a:t>
            </a:r>
            <a:br>
              <a:rPr lang="pl-PL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pl-PL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na minimalizaci dopadů nové zástavby a adapta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ční opatření.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Ve srovnání se současným ÚP více chrání nezastavěné stabilizované území,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vymezuje množství nových vegetačních ploch atd.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MPP vytváří předpoklady pro zmírnění dopadů rozvoje na lokální klima a adaptaci města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na klimatickou změnu za předpokladu respektování dalších předpisů (PSP, SHSV).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aseline="-2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07EE9C-DF9F-04F0-D24C-3EB499743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71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E0DB0-1142-1C9D-998E-70C82AA1A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88B1088-7543-182E-7FA3-E4FBA6BCF0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ploch a koridorů MPP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6A3CC5C-AD5D-785D-06B1-80C9107A54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Rozvojové a transformační plochy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hodnoceny na základě charakteru plochy (využití, struktura, zastavitelnost, regulativy),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polohy vůči zranitelnému území a současného využití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výsledné hodnocení od -1/-2 po +1/+2 (mírný až významný negativní/pozitivní vliv)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-1/-2 použito 4× - zahuštěná výstavba na vegetačních plochách v teplotně zranitelném území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+1/+2 použito 11× - nové vegetační plochy (parky) v teplotně zranitelném území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opatření – modrozelená infrastruktura, snížení uhlíkové stopy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1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Dopravní infrastruktura 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silniční doprava – většinou zanedbatelné až velmi mírné vlivy, významnější negativní vliv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(-1/-2) se týká kapacitních povrchových komunikací (zpevnění ploch + emise)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veřejná doprava – mírně pozitivní vliv na emise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letecká doprava (RWY) – mírně negativní vliv (zpevnění ploch)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ostatní – velmi mírné, zanedbatelné či ambivalentní vlivy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opatření – ozelenění komunikací, podpora nízkoemisní a bezemisní dopravy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aseline="-2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74F6B1-6D35-0F3C-9E6D-55AAF850E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568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356D8-4A8F-0E73-5754-9CAE5C725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C9BAB04-0D2D-B694-4F44-F7757DC01A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ploch a koridorů MPP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1D6BB72-0C4E-0163-2FF9-7CF5D6A58D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Technická infrastruktura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mírně pozitivní hodnocení – energetická infrastruktura a kompostárny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(podpora dosažení cílů Klimatického plánu), protipovodňová opatření a záchytné nádrže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(adaptační opatření vůči srážkovým extrémům), vodní toky,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významněji pozitivně hodnocené (+1/+2) – vodní plochy (vliv na lokální klima)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ostatní – zanedbatelné vlivy; negativní hodnocení se nevyskytuje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aseline="-2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70F448-07F3-E090-0C35-46E6EC9F7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322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3B20C-8C44-55F1-E4EB-803E46719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52FEA66-BDA6-8975-B146-EEE596CFAC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Souhrn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B96B234-86FD-9D04-6CED-F16D5D3868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Souhrnné zhodnocení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vliv MPP na klimatický systém je z principu málo významný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MPP vnáší do území zdroje emisí skleníkových plynů, ale současně vytváří potenciál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pro opatření k redukci těchto emisí v oblasti energetické a dopravní infrastruktury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vliv na lokální klima je významnější – jde zejména o podíl a stav sídelní zeleně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a způsob hospodaření se srážkovými vodami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pozitivní vliv – rozsáhlejší vegetační plochy, vodní toky a plochy,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negativní vliv – zpevněné plochy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MPP vytváří předpoklady pro ochranu a rozvoj zelené infrastruktury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a snižování vlivu tepelného ostrova města, naplnění těchto předpokladů však závisí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na konkrétním projektovém řešení jednotlivých ploch a koridorů.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Hodnocení neidentifikovalo žádný záměr s významným negativním vlivem,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u ostatních identifikovaných negativních vlivů jsou navržena opatření – 3 pilíře: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– redukce emisí CO</a:t>
            </a:r>
            <a:r>
              <a:rPr lang="cs-CZ" altLang="cs-CZ" sz="2000" baseline="-250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– vegetační výsadby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– zadržování vody v území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aseline="-2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C073-9730-F83C-F05B-7869DE548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954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3AF1B-A1AB-D437-8704-F89F73C6F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FCEB5-5AB5-C9B4-2841-18A5E610A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F9599B3-A623-973C-A198-AA5C40420AC5}"/>
              </a:ext>
            </a:extLst>
          </p:cNvPr>
          <p:cNvSpPr txBox="1">
            <a:spLocks/>
          </p:cNvSpPr>
          <p:nvPr/>
        </p:nvSpPr>
        <p:spPr>
          <a:xfrm>
            <a:off x="2918598" y="2636912"/>
            <a:ext cx="6345754" cy="16463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cs-CZ" sz="4800">
                <a:solidFill>
                  <a:schemeClr val="tx1"/>
                </a:solidFill>
              </a:rPr>
              <a:t>Děkujeme </a:t>
            </a:r>
            <a:br>
              <a:rPr lang="cs-CZ" sz="4800">
                <a:solidFill>
                  <a:schemeClr val="tx1"/>
                </a:solidFill>
              </a:rPr>
            </a:br>
            <a:r>
              <a:rPr lang="cs-CZ" sz="4800">
                <a:solidFill>
                  <a:schemeClr val="tx1"/>
                </a:solidFill>
              </a:rPr>
              <a:t>za pozornost</a:t>
            </a:r>
            <a:endParaRPr lang="cs-CZ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12321"/>
      </p:ext>
    </p:extLst>
  </p:cSld>
  <p:clrMapOvr>
    <a:masterClrMapping/>
  </p:clrMapOvr>
</p:sld>
</file>

<file path=ppt/theme/theme1.xml><?xml version="1.0" encoding="utf-8"?>
<a:theme xmlns:a="http://schemas.openxmlformats.org/drawingml/2006/main" name="1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Vlastní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5F6BC2463CB74F934B95D1CB51D07A" ma:contentTypeVersion="12" ma:contentTypeDescription="Vytvoří nový dokument" ma:contentTypeScope="" ma:versionID="1138c7fabdcca6ebaefeedb8d2b53bef">
  <xsd:schema xmlns:xsd="http://www.w3.org/2001/XMLSchema" xmlns:xs="http://www.w3.org/2001/XMLSchema" xmlns:p="http://schemas.microsoft.com/office/2006/metadata/properties" xmlns:ns2="924aed48-48ee-493b-a199-e3b06e966ec3" xmlns:ns3="d12671fc-1c07-45ea-bbea-44c9b49f94d0" targetNamespace="http://schemas.microsoft.com/office/2006/metadata/properties" ma:root="true" ma:fieldsID="6fbf7e0a755e0afab0bfc22bc9d05fdf" ns2:_="" ns3:_="">
    <xsd:import namespace="924aed48-48ee-493b-a199-e3b06e966ec3"/>
    <xsd:import namespace="d12671fc-1c07-45ea-bbea-44c9b49f94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aed48-48ee-493b-a199-e3b06e966e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655dc0b0-28f5-4896-9c77-88b76e1b7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2671fc-1c07-45ea-bbea-44c9b49f94d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fc0a15b7-bd38-4e42-8c52-4f1c2a7db28e}" ma:internalName="TaxCatchAll" ma:showField="CatchAllData" ma:web="d12671fc-1c07-45ea-bbea-44c9b49f94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4aed48-48ee-493b-a199-e3b06e966ec3">
      <Terms xmlns="http://schemas.microsoft.com/office/infopath/2007/PartnerControls"/>
    </lcf76f155ced4ddcb4097134ff3c332f>
    <TaxCatchAll xmlns="d12671fc-1c07-45ea-bbea-44c9b49f94d0" xsi:nil="true"/>
  </documentManagement>
</p:properties>
</file>

<file path=customXml/itemProps1.xml><?xml version="1.0" encoding="utf-8"?>
<ds:datastoreItem xmlns:ds="http://schemas.openxmlformats.org/officeDocument/2006/customXml" ds:itemID="{B174A714-0E77-45DF-A580-7E1882B01716}"/>
</file>

<file path=customXml/itemProps2.xml><?xml version="1.0" encoding="utf-8"?>
<ds:datastoreItem xmlns:ds="http://schemas.openxmlformats.org/officeDocument/2006/customXml" ds:itemID="{55C5D143-DBA4-4593-8701-2C6D13C36540}"/>
</file>

<file path=customXml/itemProps3.xml><?xml version="1.0" encoding="utf-8"?>
<ds:datastoreItem xmlns:ds="http://schemas.openxmlformats.org/officeDocument/2006/customXml" ds:itemID="{85B69FFA-664D-4A1E-9EFF-813845BE237C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856</Words>
  <Application>Microsoft Office PowerPoint</Application>
  <PresentationFormat>Širokoúhlá obrazovka</PresentationFormat>
  <Paragraphs>127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1_Faseta</vt:lpstr>
      <vt:lpstr>Faseta</vt:lpstr>
      <vt:lpstr>VYHODNOCENÍ VLIVŮ ÚP HL. M. PRAHY (METROPOLITNÍ PLÁN) NA UDRŽITELNÝ ROZVOJ ÚZEMÍ k opakovanému veřejnému projednání  Vyhodnocení vlivů na klima    </vt:lpstr>
      <vt:lpstr>Klimatické poměry – současný stav, prognóza</vt:lpstr>
      <vt:lpstr>Klimatické poměry – současný stav, prognóza</vt:lpstr>
      <vt:lpstr>Zranitelnost území vůči teplotním extrémům</vt:lpstr>
      <vt:lpstr>Vlivy územního plánování na klima</vt:lpstr>
      <vt:lpstr>Hodnocení ploch a koridorů MPP</vt:lpstr>
      <vt:lpstr>Hodnocení ploch a koridorů MPP</vt:lpstr>
      <vt:lpstr>Souhrn</vt:lpstr>
      <vt:lpstr>Prezentace aplikace PowerPoint</vt:lpstr>
    </vt:vector>
  </TitlesOfParts>
  <Company>Atelier T-Plan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JK</cp:lastModifiedBy>
  <cp:revision>189</cp:revision>
  <cp:lastPrinted>1601-01-01T00:00:00Z</cp:lastPrinted>
  <dcterms:created xsi:type="dcterms:W3CDTF">2015-05-29T14:50:58Z</dcterms:created>
  <dcterms:modified xsi:type="dcterms:W3CDTF">2025-11-15T12:24:12Z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0x0101003A5F6BC2463CB74F934B95D1CB51D07A</vt:lpwstr>
  </property>
</Properties>
</file>